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274" r:id="rId3"/>
    <p:sldId id="275" r:id="rId4"/>
    <p:sldId id="276" r:id="rId5"/>
    <p:sldId id="277" r:id="rId6"/>
    <p:sldId id="278" r:id="rId7"/>
    <p:sldId id="280" r:id="rId8"/>
    <p:sldId id="281" r:id="rId9"/>
    <p:sldId id="279" r:id="rId10"/>
    <p:sldId id="282" r:id="rId11"/>
    <p:sldId id="283" r:id="rId12"/>
    <p:sldId id="284" r:id="rId13"/>
    <p:sldId id="291" r:id="rId14"/>
    <p:sldId id="292" r:id="rId15"/>
    <p:sldId id="293" r:id="rId16"/>
    <p:sldId id="285" r:id="rId17"/>
    <p:sldId id="286" r:id="rId18"/>
    <p:sldId id="287" r:id="rId19"/>
    <p:sldId id="288" r:id="rId20"/>
    <p:sldId id="289" r:id="rId21"/>
    <p:sldId id="290" r:id="rId2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initials="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4D94BE0-7B9F-4AE6-96E1-39C1D77CE008}" type="datetimeFigureOut">
              <a:rPr lang="fr-FR"/>
              <a:pPr>
                <a:defRPr/>
              </a:pPr>
              <a:t>14/01/2016</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F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A86A6BA-89C9-46A1-B2C0-9A9A1D50EF21}" type="slidenum">
              <a:rPr lang="fr-FR" altLang="fr-FR"/>
              <a:pPr/>
              <a:t>‹N°›</a:t>
            </a:fld>
            <a:endParaRPr lang="fr-FR" altLang="fr-FR"/>
          </a:p>
        </p:txBody>
      </p:sp>
    </p:spTree>
    <p:extLst>
      <p:ext uri="{BB962C8B-B14F-4D97-AF65-F5344CB8AC3E}">
        <p14:creationId xmlns:p14="http://schemas.microsoft.com/office/powerpoint/2010/main" val="15869468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lvl1pPr>
              <a:defRPr/>
            </a:lvl1pPr>
          </a:lstStyle>
          <a:p>
            <a:pPr>
              <a:defRPr/>
            </a:pPr>
            <a:fld id="{4BF609CE-DD69-4EB6-962E-BF6906A022BC}" type="datetime1">
              <a:rPr lang="fr-FR"/>
              <a:pPr>
                <a:defRPr/>
              </a:pPr>
              <a:t>14/01/2016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8E03F4C2-B1A5-47F0-975E-5C220CA7C7C7}" type="slidenum">
              <a:rPr lang="fr-FR" altLang="fr-FR"/>
              <a:pPr/>
              <a:t>‹N°›</a:t>
            </a:fld>
            <a:endParaRPr lang="fr-FR" altLang="fr-FR"/>
          </a:p>
        </p:txBody>
      </p:sp>
    </p:spTree>
    <p:extLst>
      <p:ext uri="{BB962C8B-B14F-4D97-AF65-F5344CB8AC3E}">
        <p14:creationId xmlns:p14="http://schemas.microsoft.com/office/powerpoint/2010/main" val="185567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2436C226-EE27-4638-BAFB-5A0F08A8A74E}" type="datetime1">
              <a:rPr lang="fr-FR"/>
              <a:pPr>
                <a:defRPr/>
              </a:pPr>
              <a:t>14/01/2016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6AB5EB4E-9BD9-44C9-B3BB-9EE4AA5AD8A7}" type="slidenum">
              <a:rPr lang="fr-FR" altLang="fr-FR"/>
              <a:pPr/>
              <a:t>‹N°›</a:t>
            </a:fld>
            <a:endParaRPr lang="fr-FR" altLang="fr-FR"/>
          </a:p>
        </p:txBody>
      </p:sp>
    </p:spTree>
    <p:extLst>
      <p:ext uri="{BB962C8B-B14F-4D97-AF65-F5344CB8AC3E}">
        <p14:creationId xmlns:p14="http://schemas.microsoft.com/office/powerpoint/2010/main" val="398450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7FEB74DB-89DD-41B6-B28C-E4B10C5B5064}" type="datetime1">
              <a:rPr lang="fr-FR"/>
              <a:pPr>
                <a:defRPr/>
              </a:pPr>
              <a:t>14/01/2016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BA47CFF2-96B8-4A24-97AF-184B34DF9751}" type="slidenum">
              <a:rPr lang="fr-FR" altLang="fr-FR"/>
              <a:pPr/>
              <a:t>‹N°›</a:t>
            </a:fld>
            <a:endParaRPr lang="fr-FR" altLang="fr-FR"/>
          </a:p>
        </p:txBody>
      </p:sp>
    </p:spTree>
    <p:extLst>
      <p:ext uri="{BB962C8B-B14F-4D97-AF65-F5344CB8AC3E}">
        <p14:creationId xmlns:p14="http://schemas.microsoft.com/office/powerpoint/2010/main" val="243479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lvl1pPr>
              <a:defRPr/>
            </a:lvl1pPr>
          </a:lstStyle>
          <a:p>
            <a:pPr>
              <a:defRPr/>
            </a:pPr>
            <a:fld id="{CBBF0493-2626-4940-9E48-EE1C894E686D}" type="datetime1">
              <a:rPr lang="fr-FR"/>
              <a:pPr>
                <a:defRPr/>
              </a:pPr>
              <a:t>14/01/2016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B3579568-5030-4973-8946-09EF8D5C5B50}" type="slidenum">
              <a:rPr lang="fr-FR" altLang="fr-FR"/>
              <a:pPr/>
              <a:t>‹N°›</a:t>
            </a:fld>
            <a:endParaRPr lang="fr-FR" altLang="fr-FR"/>
          </a:p>
        </p:txBody>
      </p:sp>
    </p:spTree>
    <p:extLst>
      <p:ext uri="{BB962C8B-B14F-4D97-AF65-F5344CB8AC3E}">
        <p14:creationId xmlns:p14="http://schemas.microsoft.com/office/powerpoint/2010/main" val="358170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24C4C9-0947-4E97-942B-8CD4739C3F21}" type="datetime1">
              <a:rPr lang="fr-FR"/>
              <a:pPr>
                <a:defRPr/>
              </a:pPr>
              <a:t>14/01/2016</a:t>
            </a:fld>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fld id="{4D8CF009-BD3A-4BE0-BA9E-8111F57DD027}" type="slidenum">
              <a:rPr lang="fr-FR" altLang="fr-FR"/>
              <a:pPr/>
              <a:t>‹N°›</a:t>
            </a:fld>
            <a:endParaRPr lang="fr-FR" altLang="fr-FR"/>
          </a:p>
        </p:txBody>
      </p:sp>
    </p:spTree>
    <p:extLst>
      <p:ext uri="{BB962C8B-B14F-4D97-AF65-F5344CB8AC3E}">
        <p14:creationId xmlns:p14="http://schemas.microsoft.com/office/powerpoint/2010/main" val="207685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3"/>
          <p:cNvSpPr>
            <a:spLocks noGrp="1"/>
          </p:cNvSpPr>
          <p:nvPr>
            <p:ph type="dt" sz="half" idx="10"/>
          </p:nvPr>
        </p:nvSpPr>
        <p:spPr/>
        <p:txBody>
          <a:bodyPr/>
          <a:lstStyle>
            <a:lvl1pPr>
              <a:defRPr/>
            </a:lvl1pPr>
          </a:lstStyle>
          <a:p>
            <a:pPr>
              <a:defRPr/>
            </a:pPr>
            <a:fld id="{C05C7CB1-F7E5-4CB6-912E-C56ED760880A}" type="datetime1">
              <a:rPr lang="fr-FR"/>
              <a:pPr>
                <a:defRPr/>
              </a:pPr>
              <a:t>14/01/2016</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6931C1F2-2CF8-4DDF-AF51-696B95780EB2}" type="slidenum">
              <a:rPr lang="fr-FR" altLang="fr-FR"/>
              <a:pPr/>
              <a:t>‹N°›</a:t>
            </a:fld>
            <a:endParaRPr lang="fr-FR" altLang="fr-FR"/>
          </a:p>
        </p:txBody>
      </p:sp>
    </p:spTree>
    <p:extLst>
      <p:ext uri="{BB962C8B-B14F-4D97-AF65-F5344CB8AC3E}">
        <p14:creationId xmlns:p14="http://schemas.microsoft.com/office/powerpoint/2010/main" val="88121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3"/>
          <p:cNvSpPr>
            <a:spLocks noGrp="1"/>
          </p:cNvSpPr>
          <p:nvPr>
            <p:ph type="dt" sz="half" idx="10"/>
          </p:nvPr>
        </p:nvSpPr>
        <p:spPr/>
        <p:txBody>
          <a:bodyPr/>
          <a:lstStyle>
            <a:lvl1pPr>
              <a:defRPr/>
            </a:lvl1pPr>
          </a:lstStyle>
          <a:p>
            <a:pPr>
              <a:defRPr/>
            </a:pPr>
            <a:fld id="{E7A078FA-6D16-4C51-98F0-E5F80146F340}" type="datetime1">
              <a:rPr lang="fr-FR"/>
              <a:pPr>
                <a:defRPr/>
              </a:pPr>
              <a:t>14/01/2016</a:t>
            </a:fld>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fld id="{FD5240C3-DF9C-4352-BF52-6EE36B30874F}" type="slidenum">
              <a:rPr lang="fr-FR" altLang="fr-FR"/>
              <a:pPr/>
              <a:t>‹N°›</a:t>
            </a:fld>
            <a:endParaRPr lang="fr-FR" altLang="fr-FR"/>
          </a:p>
        </p:txBody>
      </p:sp>
    </p:spTree>
    <p:extLst>
      <p:ext uri="{BB962C8B-B14F-4D97-AF65-F5344CB8AC3E}">
        <p14:creationId xmlns:p14="http://schemas.microsoft.com/office/powerpoint/2010/main" val="105650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3"/>
          <p:cNvSpPr>
            <a:spLocks noGrp="1"/>
          </p:cNvSpPr>
          <p:nvPr>
            <p:ph type="dt" sz="half" idx="10"/>
          </p:nvPr>
        </p:nvSpPr>
        <p:spPr/>
        <p:txBody>
          <a:bodyPr/>
          <a:lstStyle>
            <a:lvl1pPr>
              <a:defRPr/>
            </a:lvl1pPr>
          </a:lstStyle>
          <a:p>
            <a:pPr>
              <a:defRPr/>
            </a:pPr>
            <a:fld id="{3F5FBF80-8828-42ED-A783-5C28112BA4E8}" type="datetime1">
              <a:rPr lang="fr-FR"/>
              <a:pPr>
                <a:defRPr/>
              </a:pPr>
              <a:t>14/01/2016</a:t>
            </a:fld>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fld id="{D9FB3F6E-867A-4C57-BBDA-9171DAF22E61}" type="slidenum">
              <a:rPr lang="fr-FR" altLang="fr-FR"/>
              <a:pPr/>
              <a:t>‹N°›</a:t>
            </a:fld>
            <a:endParaRPr lang="fr-FR" altLang="fr-FR"/>
          </a:p>
        </p:txBody>
      </p:sp>
    </p:spTree>
    <p:extLst>
      <p:ext uri="{BB962C8B-B14F-4D97-AF65-F5344CB8AC3E}">
        <p14:creationId xmlns:p14="http://schemas.microsoft.com/office/powerpoint/2010/main" val="186770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5446E3-1D3E-436A-9180-8A168049E38C}" type="datetime1">
              <a:rPr lang="fr-FR"/>
              <a:pPr>
                <a:defRPr/>
              </a:pPr>
              <a:t>14/01/2016</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fld id="{2001B90C-0BE8-4420-BA9B-6A1B0873190A}" type="slidenum">
              <a:rPr lang="fr-FR" altLang="fr-FR"/>
              <a:pPr/>
              <a:t>‹N°›</a:t>
            </a:fld>
            <a:endParaRPr lang="fr-FR" altLang="fr-FR"/>
          </a:p>
        </p:txBody>
      </p:sp>
    </p:spTree>
    <p:extLst>
      <p:ext uri="{BB962C8B-B14F-4D97-AF65-F5344CB8AC3E}">
        <p14:creationId xmlns:p14="http://schemas.microsoft.com/office/powerpoint/2010/main" val="328427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AE40D4-8232-4715-B63C-A90D81BBF187}" type="datetime1">
              <a:rPr lang="fr-FR"/>
              <a:pPr>
                <a:defRPr/>
              </a:pPr>
              <a:t>14/01/2016</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EBAA61FE-250F-420C-85E0-D94F3AA3FED3}" type="slidenum">
              <a:rPr lang="fr-FR" altLang="fr-FR"/>
              <a:pPr/>
              <a:t>‹N°›</a:t>
            </a:fld>
            <a:endParaRPr lang="fr-FR" altLang="fr-FR"/>
          </a:p>
        </p:txBody>
      </p:sp>
    </p:spTree>
    <p:extLst>
      <p:ext uri="{BB962C8B-B14F-4D97-AF65-F5344CB8AC3E}">
        <p14:creationId xmlns:p14="http://schemas.microsoft.com/office/powerpoint/2010/main" val="301492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594073-D426-4587-83E4-465348BBE91E}" type="datetime1">
              <a:rPr lang="fr-FR"/>
              <a:pPr>
                <a:defRPr/>
              </a:pPr>
              <a:t>14/01/2016</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fld id="{6D290F34-A346-40E1-A799-EC7D93E8E6FB}" type="slidenum">
              <a:rPr lang="fr-FR" altLang="fr-FR"/>
              <a:pPr/>
              <a:t>‹N°›</a:t>
            </a:fld>
            <a:endParaRPr lang="fr-FR" altLang="fr-FR"/>
          </a:p>
        </p:txBody>
      </p:sp>
    </p:spTree>
    <p:extLst>
      <p:ext uri="{BB962C8B-B14F-4D97-AF65-F5344CB8AC3E}">
        <p14:creationId xmlns:p14="http://schemas.microsoft.com/office/powerpoint/2010/main" val="50357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fr-FR" altLang="fr-F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fr-FR" altLang="fr-F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577882B-0DB6-44BC-AF13-A1594655073E}" type="datetime1">
              <a:rPr lang="fr-FR"/>
              <a:pPr>
                <a:defRPr/>
              </a:pPr>
              <a:t>14/01/2016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2CC04633-463B-4AF2-A46F-A715DF1E78C8}"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cite-acoustique.fr/m1r2_metier_acoust_ondes.php" TargetMode="External"/><Relationship Id="rId3" Type="http://schemas.openxmlformats.org/officeDocument/2006/relationships/image" Target="../media/image3.jpeg"/><Relationship Id="rId7" Type="http://schemas.openxmlformats.org/officeDocument/2006/relationships/hyperlink" Target="http://houle.free.fr/page.php?page=def" TargetMode="Externa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hyperlink" Target="http://uneondesonorepeutellebriserunverre.e-monsite.com/pages/i-partie-theorique/partie-theoriqu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357188"/>
            <a:ext cx="8568952" cy="3431852"/>
          </a:xfrm>
        </p:spPr>
        <p:txBody>
          <a:bodyPr rtlCol="0">
            <a:normAutofit/>
          </a:bodyPr>
          <a:lstStyle/>
          <a:p>
            <a:pPr fontAlgn="auto">
              <a:spcAft>
                <a:spcPts val="0"/>
              </a:spcAft>
              <a:defRPr/>
            </a:pPr>
            <a:r>
              <a:rPr lang="fr-FR" sz="2200" dirty="0" smtClean="0">
                <a:solidFill>
                  <a:schemeClr val="accent6">
                    <a:lumMod val="60000"/>
                    <a:lumOff val="40000"/>
                  </a:schemeClr>
                </a:solidFill>
                <a:latin typeface="Times New Roman" panose="02020603050405020304" pitchFamily="18" charset="0"/>
                <a:cs typeface="Times New Roman" panose="02020603050405020304" pitchFamily="18" charset="0"/>
              </a:rPr>
              <a:t>Partie 2, chapitre 4</a:t>
            </a:r>
            <a:br>
              <a:rPr lang="fr-FR" sz="2200" dirty="0" smtClean="0">
                <a:solidFill>
                  <a:schemeClr val="accent6">
                    <a:lumMod val="60000"/>
                    <a:lumOff val="40000"/>
                  </a:schemeClr>
                </a:solidFill>
                <a:latin typeface="Times New Roman" panose="02020603050405020304" pitchFamily="18" charset="0"/>
                <a:cs typeface="Times New Roman" panose="02020603050405020304" pitchFamily="18" charset="0"/>
              </a:rPr>
            </a:br>
            <a:r>
              <a:rPr lang="fr-FR" dirty="0" smtClean="0">
                <a:solidFill>
                  <a:schemeClr val="accent6">
                    <a:lumMod val="60000"/>
                    <a:lumOff val="40000"/>
                  </a:schemeClr>
                </a:solidFill>
                <a:latin typeface="Times New Roman" panose="02020603050405020304" pitchFamily="18" charset="0"/>
                <a:cs typeface="Times New Roman" panose="02020603050405020304" pitchFamily="18" charset="0"/>
              </a:rPr>
              <a:t>Lorsque les ondes </a:t>
            </a:r>
            <a:r>
              <a:rPr lang="fr-FR" dirty="0" err="1" smtClean="0">
                <a:solidFill>
                  <a:schemeClr val="accent6">
                    <a:lumMod val="60000"/>
                    <a:lumOff val="40000"/>
                  </a:schemeClr>
                </a:solidFill>
                <a:latin typeface="Times New Roman" panose="02020603050405020304" pitchFamily="18" charset="0"/>
                <a:cs typeface="Times New Roman" panose="02020603050405020304" pitchFamily="18" charset="0"/>
              </a:rPr>
              <a:t>électromatgnétiques</a:t>
            </a:r>
            <a:r>
              <a:rPr lang="fr-FR" dirty="0" smtClean="0">
                <a:solidFill>
                  <a:schemeClr val="accent6">
                    <a:lumMod val="60000"/>
                    <a:lumOff val="40000"/>
                  </a:schemeClr>
                </a:solidFill>
                <a:latin typeface="Times New Roman" panose="02020603050405020304" pitchFamily="18" charset="0"/>
                <a:cs typeface="Times New Roman" panose="02020603050405020304" pitchFamily="18" charset="0"/>
              </a:rPr>
              <a:t> </a:t>
            </a:r>
            <a:br>
              <a:rPr lang="fr-FR" dirty="0" smtClean="0">
                <a:solidFill>
                  <a:schemeClr val="accent6">
                    <a:lumMod val="60000"/>
                    <a:lumOff val="40000"/>
                  </a:schemeClr>
                </a:solidFill>
                <a:latin typeface="Times New Roman" panose="02020603050405020304" pitchFamily="18" charset="0"/>
                <a:cs typeface="Times New Roman" panose="02020603050405020304" pitchFamily="18" charset="0"/>
              </a:rPr>
            </a:br>
            <a:r>
              <a:rPr lang="fr-FR" dirty="0" smtClean="0">
                <a:solidFill>
                  <a:schemeClr val="accent6">
                    <a:lumMod val="60000"/>
                    <a:lumOff val="40000"/>
                  </a:schemeClr>
                </a:solidFill>
                <a:latin typeface="Times New Roman" panose="02020603050405020304" pitchFamily="18" charset="0"/>
                <a:cs typeface="Times New Roman" panose="02020603050405020304" pitchFamily="18" charset="0"/>
              </a:rPr>
              <a:t>rencontrent la matière…</a:t>
            </a:r>
            <a:endParaRPr lang="fr-FR"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7A2AB65-EAF5-421B-94B9-6414B6B2E4D1}" type="slidenum">
              <a:rPr lang="fr-FR" altLang="fr-FR">
                <a:solidFill>
                  <a:srgbClr val="898989"/>
                </a:solidFill>
              </a:rPr>
              <a:pPr/>
              <a:t>1</a:t>
            </a:fld>
            <a:endParaRPr lang="fr-FR" altLang="fr-FR">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Les ondes électromagnétiques interagissent avec la matière (1)</a:t>
            </a:r>
            <a:endParaRPr lang="fr-FR" sz="3600" dirty="0"/>
          </a:p>
        </p:txBody>
      </p:sp>
      <p:sp>
        <p:nvSpPr>
          <p:cNvPr id="3" name="Espace réservé du contenu 2"/>
          <p:cNvSpPr>
            <a:spLocks noGrp="1"/>
          </p:cNvSpPr>
          <p:nvPr>
            <p:ph idx="1"/>
          </p:nvPr>
        </p:nvSpPr>
        <p:spPr/>
        <p:txBody>
          <a:bodyPr/>
          <a:lstStyle/>
          <a:p>
            <a:r>
              <a:rPr lang="fr-FR" dirty="0" smtClean="0"/>
              <a:t>L’énergie dans la matière est quantifiée</a:t>
            </a:r>
          </a:p>
          <a:p>
            <a:r>
              <a:rPr lang="fr-FR" dirty="0" smtClean="0"/>
              <a:t>Etat fondamental</a:t>
            </a:r>
          </a:p>
          <a:p>
            <a:r>
              <a:rPr lang="fr-FR" dirty="0" smtClean="0"/>
              <a:t>Etats excités</a:t>
            </a:r>
            <a:endParaRPr lang="fr-FR" dirty="0"/>
          </a:p>
          <a:p>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10</a:t>
            </a:fld>
            <a:endParaRPr lang="fr-FR" altLang="fr-FR"/>
          </a:p>
        </p:txBody>
      </p:sp>
      <p:grpSp>
        <p:nvGrpSpPr>
          <p:cNvPr id="19" name="Group 16"/>
          <p:cNvGrpSpPr>
            <a:grpSpLocks noChangeAspect="1"/>
          </p:cNvGrpSpPr>
          <p:nvPr/>
        </p:nvGrpSpPr>
        <p:grpSpPr bwMode="auto">
          <a:xfrm>
            <a:off x="6084168" y="2348880"/>
            <a:ext cx="1371600" cy="3543300"/>
            <a:chOff x="9131" y="3756"/>
            <a:chExt cx="2160" cy="5580"/>
          </a:xfrm>
        </p:grpSpPr>
        <p:sp>
          <p:nvSpPr>
            <p:cNvPr id="20" name="AutoShape 17"/>
            <p:cNvSpPr>
              <a:spLocks noChangeAspect="1" noChangeArrowheads="1"/>
            </p:cNvSpPr>
            <p:nvPr/>
          </p:nvSpPr>
          <p:spPr bwMode="auto">
            <a:xfrm>
              <a:off x="9131" y="3756"/>
              <a:ext cx="2160" cy="55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Rectangle 18"/>
            <p:cNvSpPr>
              <a:spLocks noChangeArrowheads="1"/>
            </p:cNvSpPr>
            <p:nvPr/>
          </p:nvSpPr>
          <p:spPr bwMode="auto">
            <a:xfrm>
              <a:off x="9131" y="3921"/>
              <a:ext cx="2160" cy="52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2" name="Line 19"/>
            <p:cNvSpPr>
              <a:spLocks noChangeShapeType="1"/>
            </p:cNvSpPr>
            <p:nvPr/>
          </p:nvSpPr>
          <p:spPr bwMode="auto">
            <a:xfrm>
              <a:off x="9671" y="4476"/>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Line 20"/>
            <p:cNvSpPr>
              <a:spLocks noChangeShapeType="1"/>
            </p:cNvSpPr>
            <p:nvPr/>
          </p:nvSpPr>
          <p:spPr bwMode="auto">
            <a:xfrm>
              <a:off x="9671" y="5015"/>
              <a:ext cx="108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Line 21"/>
            <p:cNvSpPr>
              <a:spLocks noChangeShapeType="1"/>
            </p:cNvSpPr>
            <p:nvPr/>
          </p:nvSpPr>
          <p:spPr bwMode="auto">
            <a:xfrm>
              <a:off x="9671" y="5377"/>
              <a:ext cx="10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Line 22"/>
            <p:cNvSpPr>
              <a:spLocks noChangeShapeType="1"/>
            </p:cNvSpPr>
            <p:nvPr/>
          </p:nvSpPr>
          <p:spPr bwMode="auto">
            <a:xfrm>
              <a:off x="9671" y="4656"/>
              <a:ext cx="10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Line 23"/>
            <p:cNvSpPr>
              <a:spLocks noChangeShapeType="1"/>
            </p:cNvSpPr>
            <p:nvPr/>
          </p:nvSpPr>
          <p:spPr bwMode="auto">
            <a:xfrm>
              <a:off x="9671" y="6096"/>
              <a:ext cx="108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Line 24"/>
            <p:cNvSpPr>
              <a:spLocks noChangeShapeType="1"/>
            </p:cNvSpPr>
            <p:nvPr/>
          </p:nvSpPr>
          <p:spPr bwMode="auto">
            <a:xfrm>
              <a:off x="9671" y="6456"/>
              <a:ext cx="10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Line 25"/>
            <p:cNvSpPr>
              <a:spLocks noChangeShapeType="1"/>
            </p:cNvSpPr>
            <p:nvPr/>
          </p:nvSpPr>
          <p:spPr bwMode="auto">
            <a:xfrm>
              <a:off x="9671" y="7356"/>
              <a:ext cx="108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Line 26"/>
            <p:cNvSpPr>
              <a:spLocks noChangeShapeType="1"/>
            </p:cNvSpPr>
            <p:nvPr/>
          </p:nvSpPr>
          <p:spPr bwMode="auto">
            <a:xfrm>
              <a:off x="9671" y="8075"/>
              <a:ext cx="108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Line 27"/>
            <p:cNvSpPr>
              <a:spLocks noChangeShapeType="1"/>
            </p:cNvSpPr>
            <p:nvPr/>
          </p:nvSpPr>
          <p:spPr bwMode="auto">
            <a:xfrm>
              <a:off x="9671" y="8616"/>
              <a:ext cx="1080"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390127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(2)</a:t>
            </a:r>
            <a:endParaRPr lang="fr-FR" dirty="0"/>
          </a:p>
        </p:txBody>
      </p:sp>
      <p:sp>
        <p:nvSpPr>
          <p:cNvPr id="3" name="Espace réservé du contenu 2"/>
          <p:cNvSpPr>
            <a:spLocks noGrp="1"/>
          </p:cNvSpPr>
          <p:nvPr>
            <p:ph idx="1"/>
          </p:nvPr>
        </p:nvSpPr>
        <p:spPr/>
        <p:txBody>
          <a:bodyPr/>
          <a:lstStyle/>
          <a:p>
            <a:r>
              <a:rPr lang="fr-FR" dirty="0" smtClean="0"/>
              <a:t>Lorsque </a:t>
            </a:r>
            <a:r>
              <a:rPr lang="fr-FR" dirty="0" smtClean="0"/>
              <a:t>l’absorption d’un photon peut être possible, l’onde électromagnétique est absorbée</a:t>
            </a:r>
          </a:p>
          <a:p>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11</a:t>
            </a:fld>
            <a:endParaRPr lang="fr-FR" alt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117059"/>
            <a:ext cx="3885886" cy="2760213"/>
          </a:xfrm>
          <a:prstGeom prst="rect">
            <a:avLst/>
          </a:prstGeom>
        </p:spPr>
      </p:pic>
    </p:spTree>
    <p:extLst>
      <p:ext uri="{BB962C8B-B14F-4D97-AF65-F5344CB8AC3E}">
        <p14:creationId xmlns:p14="http://schemas.microsoft.com/office/powerpoint/2010/main" val="4219822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(3)</a:t>
            </a:r>
            <a:endParaRPr lang="fr-FR" dirty="0"/>
          </a:p>
        </p:txBody>
      </p:sp>
      <p:sp>
        <p:nvSpPr>
          <p:cNvPr id="3" name="Espace réservé du contenu 2"/>
          <p:cNvSpPr>
            <a:spLocks noGrp="1"/>
          </p:cNvSpPr>
          <p:nvPr>
            <p:ph idx="1"/>
          </p:nvPr>
        </p:nvSpPr>
        <p:spPr>
          <a:xfrm>
            <a:off x="457200" y="1600200"/>
            <a:ext cx="6203032" cy="4525963"/>
          </a:xfrm>
        </p:spPr>
        <p:txBody>
          <a:bodyPr/>
          <a:lstStyle/>
          <a:p>
            <a:r>
              <a:rPr lang="fr-FR" sz="2400" dirty="0" smtClean="0"/>
              <a:t>Valeurs des transitions énergétiques et donc des énergies absorbées : les </a:t>
            </a:r>
            <a:r>
              <a:rPr lang="fr-FR" sz="2400" dirty="0"/>
              <a:t>transitions énergétiques </a:t>
            </a:r>
            <a:r>
              <a:rPr lang="fr-FR" sz="2400" b="1" dirty="0"/>
              <a:t>dans une molécule</a:t>
            </a:r>
            <a:r>
              <a:rPr lang="fr-FR" sz="2400" dirty="0"/>
              <a:t> lorsque celle-ci passe d’un niveau </a:t>
            </a:r>
            <a:r>
              <a:rPr lang="fr-FR" sz="2400" dirty="0" smtClean="0"/>
              <a:t>d’énergie vibratoire ou cinétique rotationnelle </a:t>
            </a:r>
            <a:r>
              <a:rPr lang="fr-FR" sz="2400" dirty="0"/>
              <a:t>à un autre (par exemple </a:t>
            </a:r>
            <a:r>
              <a:rPr lang="fr-FR" sz="2400" dirty="0" smtClean="0"/>
              <a:t>en se mettant à vibrer ou en se mettant à vibrer d’une autre façon ou en </a:t>
            </a:r>
            <a:r>
              <a:rPr lang="fr-FR" sz="2400" dirty="0"/>
              <a:t>changeant sa vitesse de </a:t>
            </a:r>
            <a:r>
              <a:rPr lang="fr-FR" sz="2400" dirty="0" smtClean="0"/>
              <a:t>rotation) </a:t>
            </a:r>
            <a:r>
              <a:rPr lang="fr-FR" sz="2400" dirty="0"/>
              <a:t>sont de l’ordre de </a:t>
            </a:r>
            <a:r>
              <a:rPr lang="fr-FR" sz="2400" b="1" dirty="0"/>
              <a:t>10</a:t>
            </a:r>
            <a:r>
              <a:rPr lang="fr-FR" sz="2400" b="1" baseline="30000" dirty="0"/>
              <a:t>-2</a:t>
            </a:r>
            <a:r>
              <a:rPr lang="fr-FR" sz="2400" b="1" dirty="0"/>
              <a:t> eV</a:t>
            </a:r>
            <a:r>
              <a:rPr lang="fr-FR" sz="2400" dirty="0"/>
              <a:t>.</a:t>
            </a:r>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12</a:t>
            </a:fld>
            <a:endParaRPr lang="fr-FR" alt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256" y="1417077"/>
            <a:ext cx="1660835" cy="4932909"/>
          </a:xfrm>
          <a:prstGeom prst="rect">
            <a:avLst/>
          </a:prstGeom>
        </p:spPr>
      </p:pic>
    </p:spTree>
    <p:extLst>
      <p:ext uri="{BB962C8B-B14F-4D97-AF65-F5344CB8AC3E}">
        <p14:creationId xmlns:p14="http://schemas.microsoft.com/office/powerpoint/2010/main" val="2658030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(3’)</a:t>
            </a:r>
            <a:endParaRPr lang="fr-FR" dirty="0"/>
          </a:p>
        </p:txBody>
      </p:sp>
      <p:sp>
        <p:nvSpPr>
          <p:cNvPr id="3" name="Espace réservé du contenu 2"/>
          <p:cNvSpPr>
            <a:spLocks noGrp="1"/>
          </p:cNvSpPr>
          <p:nvPr>
            <p:ph idx="1"/>
          </p:nvPr>
        </p:nvSpPr>
        <p:spPr>
          <a:xfrm>
            <a:off x="457200" y="1340768"/>
            <a:ext cx="8229600" cy="4525963"/>
          </a:xfrm>
        </p:spPr>
        <p:txBody>
          <a:bodyPr/>
          <a:lstStyle/>
          <a:p>
            <a:r>
              <a:rPr lang="fr-FR" sz="2400" dirty="0" smtClean="0"/>
              <a:t>Valeurs des transitions énergétiques et donc des énergies absorbées : les </a:t>
            </a:r>
            <a:r>
              <a:rPr lang="fr-FR" sz="2400" dirty="0"/>
              <a:t>transitions énergétiques </a:t>
            </a:r>
            <a:r>
              <a:rPr lang="fr-FR" sz="2400" b="1" dirty="0"/>
              <a:t>dans un </a:t>
            </a:r>
            <a:r>
              <a:rPr lang="fr-FR" sz="2400" b="1" dirty="0" smtClean="0"/>
              <a:t>atome ou une molécule</a:t>
            </a:r>
            <a:r>
              <a:rPr lang="fr-FR" sz="2400" dirty="0" smtClean="0"/>
              <a:t> lorsqu’un électron </a:t>
            </a:r>
            <a:r>
              <a:rPr lang="fr-FR" sz="2400" dirty="0"/>
              <a:t>passe d’un niveau d’énergie à un autre (d’une couche à une autre) sont de l’ordre de l’</a:t>
            </a:r>
            <a:r>
              <a:rPr lang="fr-FR" sz="2400" b="1" dirty="0"/>
              <a:t>eV</a:t>
            </a:r>
            <a:r>
              <a:rPr lang="fr-FR" sz="2400" dirty="0" smtClean="0"/>
              <a:t>. Exemple de l’e- de H (</a:t>
            </a:r>
            <a:r>
              <a:rPr lang="fr-FR" sz="1400" dirty="0" smtClean="0"/>
              <a:t>http://solarnutcase.livejournal.com/10226.html</a:t>
            </a:r>
            <a:r>
              <a:rPr lang="fr-FR" sz="2400" dirty="0" smtClean="0"/>
              <a:t>) :</a:t>
            </a:r>
            <a:endParaRPr lang="fr-FR" sz="2400" dirty="0"/>
          </a:p>
          <a:p>
            <a:r>
              <a:rPr lang="fr-FR" sz="1600" dirty="0" smtClean="0"/>
              <a:t>Exemple de l’électron de l’atome de H http://solarnutcase.livejournal.com/10226.html</a:t>
            </a:r>
          </a:p>
          <a:p>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13</a:t>
            </a:fld>
            <a:endParaRPr lang="fr-FR" altLang="fr-F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27584" y="3284984"/>
            <a:ext cx="7347456" cy="3493131"/>
          </a:xfrm>
          <a:prstGeom prst="rect">
            <a:avLst/>
          </a:prstGeom>
        </p:spPr>
      </p:pic>
    </p:spTree>
    <p:extLst>
      <p:ext uri="{BB962C8B-B14F-4D97-AF65-F5344CB8AC3E}">
        <p14:creationId xmlns:p14="http://schemas.microsoft.com/office/powerpoint/2010/main" val="1753971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(3’’)</a:t>
            </a:r>
            <a:endParaRPr lang="fr-FR" dirty="0"/>
          </a:p>
        </p:txBody>
      </p:sp>
      <p:sp>
        <p:nvSpPr>
          <p:cNvPr id="3" name="Espace réservé du contenu 2"/>
          <p:cNvSpPr>
            <a:spLocks noGrp="1"/>
          </p:cNvSpPr>
          <p:nvPr>
            <p:ph idx="1"/>
          </p:nvPr>
        </p:nvSpPr>
        <p:spPr>
          <a:xfrm>
            <a:off x="457200" y="1600200"/>
            <a:ext cx="4330824" cy="4525963"/>
          </a:xfrm>
        </p:spPr>
        <p:txBody>
          <a:bodyPr/>
          <a:lstStyle/>
          <a:p>
            <a:r>
              <a:rPr lang="fr-FR" sz="2400" dirty="0" smtClean="0"/>
              <a:t>Valeurs des transitions énergétiques et donc des énergies absorbées : les </a:t>
            </a:r>
            <a:r>
              <a:rPr lang="fr-FR" sz="2400" dirty="0"/>
              <a:t>transitions énergétiques </a:t>
            </a:r>
            <a:r>
              <a:rPr lang="fr-FR" sz="2400" b="1" dirty="0"/>
              <a:t>dans un noyau</a:t>
            </a:r>
            <a:r>
              <a:rPr lang="fr-FR" sz="2400" dirty="0"/>
              <a:t> lorsque celui-ci passe d’un niveau d’énergie à un autre (lors d’une </a:t>
            </a:r>
            <a:r>
              <a:rPr lang="fr-FR" sz="2400" dirty="0" smtClean="0"/>
              <a:t>désexcitation nucléaire </a:t>
            </a:r>
            <a:r>
              <a:rPr lang="fr-FR" sz="2400" dirty="0"/>
              <a:t>avec émission de rayon </a:t>
            </a:r>
            <a:r>
              <a:rPr lang="fr-FR" sz="2400" dirty="0">
                <a:latin typeface="Symbol" panose="05050102010706020507" pitchFamily="18" charset="2"/>
              </a:rPr>
              <a:t>g</a:t>
            </a:r>
            <a:r>
              <a:rPr lang="fr-FR" sz="2400" dirty="0"/>
              <a:t>, par </a:t>
            </a:r>
            <a:r>
              <a:rPr lang="fr-FR" sz="2400" dirty="0" smtClean="0"/>
              <a:t>exemple) sont </a:t>
            </a:r>
            <a:r>
              <a:rPr lang="fr-FR" sz="2400" dirty="0"/>
              <a:t>de l’ordre du </a:t>
            </a:r>
            <a:r>
              <a:rPr lang="fr-FR" sz="2400" b="1" dirty="0"/>
              <a:t>MeV</a:t>
            </a:r>
            <a:r>
              <a:rPr lang="fr-FR" sz="2400" dirty="0" smtClean="0"/>
              <a:t>.</a:t>
            </a:r>
          </a:p>
          <a:p>
            <a:pPr marL="0" indent="0">
              <a:buNone/>
            </a:pPr>
            <a:r>
              <a:rPr lang="fr-FR" sz="1200" dirty="0" smtClean="0"/>
              <a:t>(http://www.laradioactivite.com/fr/site/pages/Radioactivite_Gamma.htm)</a:t>
            </a:r>
            <a:endParaRPr lang="fr-FR" sz="1200" dirty="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14</a:t>
            </a:fld>
            <a:endParaRPr lang="fr-FR" alt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992551"/>
            <a:ext cx="3810000" cy="1905000"/>
          </a:xfrm>
          <a:prstGeom prst="rect">
            <a:avLst/>
          </a:prstGeom>
        </p:spPr>
      </p:pic>
    </p:spTree>
    <p:extLst>
      <p:ext uri="{BB962C8B-B14F-4D97-AF65-F5344CB8AC3E}">
        <p14:creationId xmlns:p14="http://schemas.microsoft.com/office/powerpoint/2010/main" val="215748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(4)</a:t>
            </a:r>
            <a:endParaRPr lang="fr-FR" dirty="0"/>
          </a:p>
        </p:txBody>
      </p:sp>
      <p:sp>
        <p:nvSpPr>
          <p:cNvPr id="3" name="Espace réservé du contenu 2"/>
          <p:cNvSpPr>
            <a:spLocks noGrp="1"/>
          </p:cNvSpPr>
          <p:nvPr>
            <p:ph idx="1"/>
          </p:nvPr>
        </p:nvSpPr>
        <p:spPr>
          <a:xfrm>
            <a:off x="457200" y="1600201"/>
            <a:ext cx="8075240" cy="1540767"/>
          </a:xfrm>
        </p:spPr>
        <p:txBody>
          <a:bodyPr/>
          <a:lstStyle/>
          <a:p>
            <a:r>
              <a:rPr lang="fr-FR" sz="2400" dirty="0" smtClean="0"/>
              <a:t>La lumière émise par le cœur d’une étoile est en partie absorbée par les couches de matière externes de l’étoile. Cela permet aux astrophysiciens de retrouver la composition chimiques de ces couches.</a:t>
            </a:r>
          </a:p>
          <a:p>
            <a:r>
              <a:rPr lang="fr-FR" sz="2000" dirty="0" smtClean="0"/>
              <a:t>Exemple du spectre de la lumière provenant du Soleil dans le visible et les UV proches : </a:t>
            </a:r>
            <a:r>
              <a:rPr lang="fr-FR" sz="1200" dirty="0" smtClean="0"/>
              <a:t>(http://www2.ac-lyon.fr/etab/lycees/lyc-69/bernard/spip.php?article1617)</a:t>
            </a:r>
            <a:endParaRPr lang="fr-FR" sz="1200"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15</a:t>
            </a:fld>
            <a:endParaRPr lang="fr-FR" alt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416" y="3726136"/>
            <a:ext cx="6345936" cy="2871216"/>
          </a:xfrm>
          <a:prstGeom prst="rect">
            <a:avLst/>
          </a:prstGeom>
        </p:spPr>
      </p:pic>
    </p:spTree>
    <p:extLst>
      <p:ext uri="{BB962C8B-B14F-4D97-AF65-F5344CB8AC3E}">
        <p14:creationId xmlns:p14="http://schemas.microsoft.com/office/powerpoint/2010/main" val="196217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(4’)</a:t>
            </a:r>
            <a:endParaRPr lang="fr-FR" dirty="0"/>
          </a:p>
        </p:txBody>
      </p:sp>
      <p:sp>
        <p:nvSpPr>
          <p:cNvPr id="3" name="Espace réservé du contenu 2"/>
          <p:cNvSpPr>
            <a:spLocks noGrp="1"/>
          </p:cNvSpPr>
          <p:nvPr>
            <p:ph idx="1"/>
          </p:nvPr>
        </p:nvSpPr>
        <p:spPr>
          <a:xfrm>
            <a:off x="457200" y="1600200"/>
            <a:ext cx="5050904" cy="4525963"/>
          </a:xfrm>
        </p:spPr>
        <p:txBody>
          <a:bodyPr/>
          <a:lstStyle/>
          <a:p>
            <a:r>
              <a:rPr lang="fr-FR" sz="2400" dirty="0" smtClean="0"/>
              <a:t>L’espace entre les étoiles est rempli de gaz et de poussières. La lumière visible est absorbée par ces gaz et poussières mais le rayonnement infrarouge peut traverser cette matière car il subit peu la diffusion (absorption et réémission des rayonnements dans toutes les directions)</a:t>
            </a:r>
          </a:p>
          <a:p>
            <a:r>
              <a:rPr lang="fr-FR" sz="2400" dirty="0" smtClean="0"/>
              <a:t>En l’absence de gaz et poussières, les ondes électromagnétiques ne sont pas absorbées.</a:t>
            </a:r>
            <a:endParaRPr lang="fr-FR" sz="2400"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16</a:t>
            </a:fld>
            <a:endParaRPr lang="fr-FR" alt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640" y="1700808"/>
            <a:ext cx="3440710" cy="3672408"/>
          </a:xfrm>
          <a:prstGeom prst="rect">
            <a:avLst/>
          </a:prstGeom>
        </p:spPr>
      </p:pic>
    </p:spTree>
    <p:extLst>
      <p:ext uri="{BB962C8B-B14F-4D97-AF65-F5344CB8AC3E}">
        <p14:creationId xmlns:p14="http://schemas.microsoft.com/office/powerpoint/2010/main" val="3208769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(4’’)</a:t>
            </a:r>
            <a:endParaRPr lang="fr-FR" dirty="0"/>
          </a:p>
        </p:txBody>
      </p:sp>
      <p:sp>
        <p:nvSpPr>
          <p:cNvPr id="3" name="Espace réservé du contenu 2"/>
          <p:cNvSpPr>
            <a:spLocks noGrp="1"/>
          </p:cNvSpPr>
          <p:nvPr>
            <p:ph idx="1"/>
          </p:nvPr>
        </p:nvSpPr>
        <p:spPr>
          <a:xfrm>
            <a:off x="457200" y="1600199"/>
            <a:ext cx="8229600" cy="5121275"/>
          </a:xfrm>
        </p:spPr>
        <p:txBody>
          <a:bodyPr/>
          <a:lstStyle/>
          <a:p>
            <a:r>
              <a:rPr lang="fr-FR" sz="2400" dirty="0" smtClean="0"/>
              <a:t>L’atmosphère terrestre absorbe également une partie des ondes électromagnétiques</a:t>
            </a:r>
          </a:p>
          <a:p>
            <a:endParaRPr lang="fr-FR" sz="2400" dirty="0" smtClean="0"/>
          </a:p>
          <a:p>
            <a:endParaRPr lang="fr-FR" sz="2400" dirty="0"/>
          </a:p>
          <a:p>
            <a:endParaRPr lang="fr-FR" sz="2400" dirty="0" smtClean="0"/>
          </a:p>
          <a:p>
            <a:endParaRPr lang="fr-FR" sz="2400" dirty="0"/>
          </a:p>
          <a:p>
            <a:endParaRPr lang="fr-FR" sz="2400" dirty="0" smtClean="0"/>
          </a:p>
          <a:p>
            <a:endParaRPr lang="fr-FR" sz="2400" dirty="0"/>
          </a:p>
          <a:p>
            <a:endParaRPr lang="fr-FR" sz="2400" dirty="0" smtClean="0"/>
          </a:p>
          <a:p>
            <a:endParaRPr lang="fr-FR" sz="2400" dirty="0" smtClean="0"/>
          </a:p>
          <a:p>
            <a:endParaRPr lang="fr-FR" sz="2000" dirty="0" smtClean="0"/>
          </a:p>
          <a:p>
            <a:r>
              <a:rPr lang="fr-FR" sz="2000" dirty="0" smtClean="0"/>
              <a:t>En ordonnée est reportée l’altitude de demi absorption </a:t>
            </a:r>
            <a:endParaRPr lang="fr-FR" sz="2000"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17</a:t>
            </a:fld>
            <a:endParaRPr lang="fr-FR" altLang="fr-F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424908"/>
            <a:ext cx="742950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67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(4’’’)</a:t>
            </a:r>
            <a:endParaRPr lang="fr-FR" dirty="0"/>
          </a:p>
        </p:txBody>
      </p:sp>
      <p:sp>
        <p:nvSpPr>
          <p:cNvPr id="3" name="Espace réservé du contenu 2"/>
          <p:cNvSpPr>
            <a:spLocks noGrp="1"/>
          </p:cNvSpPr>
          <p:nvPr>
            <p:ph idx="1"/>
          </p:nvPr>
        </p:nvSpPr>
        <p:spPr/>
        <p:txBody>
          <a:bodyPr/>
          <a:lstStyle/>
          <a:p>
            <a:r>
              <a:rPr lang="fr-FR" dirty="0" smtClean="0"/>
              <a:t>Autre graphique représentant l’opacité de l’atmosphère</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18</a:t>
            </a:fld>
            <a:endParaRPr lang="fr-FR" alt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661534"/>
            <a:ext cx="6336704" cy="3791802"/>
          </a:xfrm>
          <a:prstGeom prst="rect">
            <a:avLst/>
          </a:prstGeom>
        </p:spPr>
      </p:pic>
    </p:spTree>
    <p:extLst>
      <p:ext uri="{BB962C8B-B14F-4D97-AF65-F5344CB8AC3E}">
        <p14:creationId xmlns:p14="http://schemas.microsoft.com/office/powerpoint/2010/main" val="109408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(5)</a:t>
            </a:r>
            <a:endParaRPr lang="fr-FR" dirty="0"/>
          </a:p>
        </p:txBody>
      </p:sp>
      <p:sp>
        <p:nvSpPr>
          <p:cNvPr id="3" name="Espace réservé du contenu 2"/>
          <p:cNvSpPr>
            <a:spLocks noGrp="1"/>
          </p:cNvSpPr>
          <p:nvPr>
            <p:ph idx="1"/>
          </p:nvPr>
        </p:nvSpPr>
        <p:spPr>
          <a:xfrm>
            <a:off x="457200" y="1411398"/>
            <a:ext cx="8229600" cy="4525963"/>
          </a:xfrm>
        </p:spPr>
        <p:txBody>
          <a:bodyPr/>
          <a:lstStyle/>
          <a:p>
            <a:r>
              <a:rPr lang="fr-FR" sz="2400" dirty="0" smtClean="0"/>
              <a:t>Analyse des ondes provenant de la galaxie d’Andromède</a:t>
            </a:r>
          </a:p>
          <a:p>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19</a:t>
            </a:fld>
            <a:endParaRPr lang="fr-FR" altLang="fr-FR"/>
          </a:p>
        </p:txBody>
      </p:sp>
      <p:pic>
        <p:nvPicPr>
          <p:cNvPr id="5" name="Picture 2" descr="http://www.cnrs.fr/mysteres-univers/IMG/jpg/Multispec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292" y="1844824"/>
            <a:ext cx="7420124" cy="488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92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r="9251"/>
          <a:stretch/>
        </p:blipFill>
        <p:spPr>
          <a:xfrm>
            <a:off x="457200" y="1803080"/>
            <a:ext cx="4169558" cy="1481904"/>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17420" y="1082679"/>
            <a:ext cx="3755710" cy="227431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3789040"/>
            <a:ext cx="1966660" cy="1683396"/>
          </a:xfrm>
          <a:prstGeom prst="rect">
            <a:avLst/>
          </a:prstGeom>
        </p:spPr>
      </p:pic>
      <p:pic>
        <p:nvPicPr>
          <p:cNvPr id="7" name="Imag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7640" y="3442079"/>
            <a:ext cx="2836487" cy="2579209"/>
          </a:xfrm>
          <a:prstGeom prst="rect">
            <a:avLst/>
          </a:prstGeom>
        </p:spPr>
      </p:pic>
      <p:sp>
        <p:nvSpPr>
          <p:cNvPr id="2" name="Titre 1"/>
          <p:cNvSpPr>
            <a:spLocks noGrp="1"/>
          </p:cNvSpPr>
          <p:nvPr>
            <p:ph type="title"/>
          </p:nvPr>
        </p:nvSpPr>
        <p:spPr/>
        <p:txBody>
          <a:bodyPr/>
          <a:lstStyle/>
          <a:p>
            <a:r>
              <a:rPr lang="fr-FR" sz="3200" dirty="0" smtClean="0"/>
              <a:t>Les ondes électromagnétiques</a:t>
            </a:r>
            <a:endParaRPr lang="fr-FR" sz="3200" dirty="0"/>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544" y="3763466"/>
            <a:ext cx="3429000" cy="1933575"/>
          </a:xfrm>
          <a:prstGeom prst="rect">
            <a:avLst/>
          </a:prstGeom>
        </p:spPr>
      </p:pic>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2</a:t>
            </a:fld>
            <a:endParaRPr lang="fr-FR" altLang="fr-FR"/>
          </a:p>
        </p:txBody>
      </p:sp>
      <p:sp>
        <p:nvSpPr>
          <p:cNvPr id="3" name="Espace réservé du contenu 2"/>
          <p:cNvSpPr>
            <a:spLocks noGrp="1"/>
          </p:cNvSpPr>
          <p:nvPr>
            <p:ph idx="1"/>
          </p:nvPr>
        </p:nvSpPr>
        <p:spPr/>
        <p:txBody>
          <a:bodyPr/>
          <a:lstStyle/>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pPr marL="0" indent="0">
              <a:buNone/>
            </a:pPr>
            <a:r>
              <a:rPr lang="fr-FR" sz="800" dirty="0" smtClean="0">
                <a:hlinkClick r:id="rId7"/>
              </a:rPr>
              <a:t>http://houle.free.fr/page.php?page=def</a:t>
            </a:r>
            <a:r>
              <a:rPr lang="fr-FR" sz="1000" dirty="0" smtClean="0"/>
              <a:t>				</a:t>
            </a:r>
            <a:r>
              <a:rPr lang="fr-FR" sz="800" dirty="0" smtClean="0">
                <a:hlinkClick r:id="rId8"/>
              </a:rPr>
              <a:t>http://www.cite-acoustique.fr/m1r2_metier_acoust_ondes.php</a:t>
            </a:r>
            <a:endParaRPr lang="fr-FR" sz="800" dirty="0" smtClean="0"/>
          </a:p>
          <a:p>
            <a:endParaRPr lang="fr-FR" sz="1000" dirty="0" smtClean="0"/>
          </a:p>
          <a:p>
            <a:pPr marL="0" indent="0">
              <a:buNone/>
            </a:pPr>
            <a:endParaRPr lang="fr-FR"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pPr marL="0" indent="0">
              <a:buNone/>
            </a:pPr>
            <a:r>
              <a:rPr lang="fr-FR" sz="800" dirty="0" smtClean="0">
                <a:hlinkClick r:id="rId9"/>
              </a:rPr>
              <a:t>http://uneondesonorepeutellebriserunverre.e-monsite.com/pages/i-partie-theorique/partie-theorique.html</a:t>
            </a:r>
            <a:r>
              <a:rPr lang="fr-FR" sz="1000" dirty="0"/>
              <a:t> </a:t>
            </a:r>
            <a:r>
              <a:rPr lang="fr-FR" sz="1000" dirty="0" smtClean="0"/>
              <a:t>       </a:t>
            </a:r>
            <a:r>
              <a:rPr lang="fr-FR" sz="800" dirty="0" smtClean="0"/>
              <a:t>http://www.physique-appliquee.net/physique/optique/laser.html</a:t>
            </a:r>
          </a:p>
          <a:p>
            <a:endParaRPr lang="fr-FR" sz="1000" dirty="0" smtClean="0"/>
          </a:p>
        </p:txBody>
      </p:sp>
    </p:spTree>
    <p:extLst>
      <p:ext uri="{BB962C8B-B14F-4D97-AF65-F5344CB8AC3E}">
        <p14:creationId xmlns:p14="http://schemas.microsoft.com/office/powerpoint/2010/main" val="4204963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Les ondes électromagnétiques interagissent avec la matière </a:t>
            </a:r>
            <a:r>
              <a:rPr lang="fr-FR" sz="3600" dirty="0" smtClean="0">
                <a:solidFill>
                  <a:prstClr val="black"/>
                </a:solidFill>
              </a:rPr>
              <a:t>(5’)</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20</a:t>
            </a:fld>
            <a:endParaRPr lang="fr-FR" altLang="fr-FR"/>
          </a:p>
        </p:txBody>
      </p:sp>
      <p:grpSp>
        <p:nvGrpSpPr>
          <p:cNvPr id="5" name="Group 14"/>
          <p:cNvGrpSpPr>
            <a:grpSpLocks/>
          </p:cNvGrpSpPr>
          <p:nvPr/>
        </p:nvGrpSpPr>
        <p:grpSpPr bwMode="auto">
          <a:xfrm>
            <a:off x="535781" y="1340768"/>
            <a:ext cx="8072437" cy="1714500"/>
            <a:chOff x="571472" y="642918"/>
            <a:chExt cx="8072494" cy="1714513"/>
          </a:xfrm>
        </p:grpSpPr>
        <p:grpSp>
          <p:nvGrpSpPr>
            <p:cNvPr id="6" name="Group 12"/>
            <p:cNvGrpSpPr>
              <a:grpSpLocks/>
            </p:cNvGrpSpPr>
            <p:nvPr/>
          </p:nvGrpSpPr>
          <p:grpSpPr bwMode="auto">
            <a:xfrm>
              <a:off x="571472" y="642918"/>
              <a:ext cx="5749882" cy="1714513"/>
              <a:chOff x="571472" y="642918"/>
              <a:chExt cx="5749882" cy="1714513"/>
            </a:xfrm>
          </p:grpSpPr>
          <p:pic>
            <p:nvPicPr>
              <p:cNvPr id="8" name="Picture 12" descr="La galaxie Andromède (M-31) vue dans le vis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642918"/>
                <a:ext cx="5749882" cy="17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a:off x="571472" y="714356"/>
                <a:ext cx="25717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a:solidFill>
                      <a:srgbClr val="FFFF00"/>
                    </a:solidFill>
                  </a:rPr>
                  <a:t>Vue en lumière visible</a:t>
                </a:r>
              </a:p>
            </p:txBody>
          </p:sp>
        </p:grpSp>
        <p:sp>
          <p:nvSpPr>
            <p:cNvPr id="7" name="TextBox 13"/>
            <p:cNvSpPr txBox="1">
              <a:spLocks noChangeArrowheads="1"/>
            </p:cNvSpPr>
            <p:nvPr/>
          </p:nvSpPr>
          <p:spPr bwMode="auto">
            <a:xfrm>
              <a:off x="6357950" y="1000108"/>
              <a:ext cx="2286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sz="2000">
                  <a:latin typeface="Comic Sans MS" panose="030F0702030302020204" pitchFamily="66" charset="0"/>
                </a:rPr>
                <a:t>Observation depuis la Terre</a:t>
              </a:r>
            </a:p>
          </p:txBody>
        </p:sp>
      </p:grpSp>
      <p:grpSp>
        <p:nvGrpSpPr>
          <p:cNvPr id="10" name="Group 19"/>
          <p:cNvGrpSpPr>
            <a:grpSpLocks/>
          </p:cNvGrpSpPr>
          <p:nvPr/>
        </p:nvGrpSpPr>
        <p:grpSpPr bwMode="auto">
          <a:xfrm>
            <a:off x="457200" y="2924944"/>
            <a:ext cx="8523288" cy="1928813"/>
            <a:chOff x="285720" y="2714620"/>
            <a:chExt cx="8523049" cy="1928826"/>
          </a:xfrm>
        </p:grpSpPr>
        <p:grpSp>
          <p:nvGrpSpPr>
            <p:cNvPr id="11" name="Group 16"/>
            <p:cNvGrpSpPr>
              <a:grpSpLocks/>
            </p:cNvGrpSpPr>
            <p:nvPr/>
          </p:nvGrpSpPr>
          <p:grpSpPr bwMode="auto">
            <a:xfrm>
              <a:off x="2928926" y="2714620"/>
              <a:ext cx="5879843" cy="1928826"/>
              <a:chOff x="2925468" y="2428868"/>
              <a:chExt cx="5879843" cy="1928826"/>
            </a:xfrm>
          </p:grpSpPr>
          <p:pic>
            <p:nvPicPr>
              <p:cNvPr id="13" name="Picture 8" descr=" La galaxie Andromède (M31) vue dans l'infrarouge (24 mic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468" y="2428868"/>
                <a:ext cx="5879843" cy="192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0"/>
              <p:cNvSpPr txBox="1">
                <a:spLocks noChangeArrowheads="1"/>
              </p:cNvSpPr>
              <p:nvPr/>
            </p:nvSpPr>
            <p:spPr bwMode="auto">
              <a:xfrm>
                <a:off x="2928926" y="2428868"/>
                <a:ext cx="25717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a:solidFill>
                      <a:srgbClr val="FFFF00"/>
                    </a:solidFill>
                  </a:rPr>
                  <a:t>Vue en infrarouge</a:t>
                </a:r>
              </a:p>
            </p:txBody>
          </p:sp>
        </p:grpSp>
        <p:sp>
          <p:nvSpPr>
            <p:cNvPr id="12" name="TextBox 18"/>
            <p:cNvSpPr txBox="1">
              <a:spLocks noChangeArrowheads="1"/>
            </p:cNvSpPr>
            <p:nvPr/>
          </p:nvSpPr>
          <p:spPr bwMode="auto">
            <a:xfrm>
              <a:off x="285720" y="3143248"/>
              <a:ext cx="2714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a:latin typeface="Comic Sans MS" panose="030F0702030302020204" pitchFamily="66" charset="0"/>
                </a:rPr>
                <a:t>image obtenue par le télescope embarqué </a:t>
              </a:r>
            </a:p>
            <a:p>
              <a:pPr algn="ctr"/>
              <a:r>
                <a:rPr lang="fr-FR" altLang="fr-FR">
                  <a:latin typeface="Comic Sans MS" panose="030F0702030302020204" pitchFamily="66" charset="0"/>
                </a:rPr>
                <a:t>sur le vaisseau WISE de la NASA</a:t>
              </a:r>
            </a:p>
          </p:txBody>
        </p:sp>
      </p:grpSp>
      <p:grpSp>
        <p:nvGrpSpPr>
          <p:cNvPr id="15" name="Group 21"/>
          <p:cNvGrpSpPr>
            <a:grpSpLocks/>
          </p:cNvGrpSpPr>
          <p:nvPr/>
        </p:nvGrpSpPr>
        <p:grpSpPr bwMode="auto">
          <a:xfrm>
            <a:off x="571500" y="4741118"/>
            <a:ext cx="7858125" cy="2000250"/>
            <a:chOff x="571472" y="4643446"/>
            <a:chExt cx="7858180" cy="2000264"/>
          </a:xfrm>
        </p:grpSpPr>
        <p:grpSp>
          <p:nvGrpSpPr>
            <p:cNvPr id="16" name="Group 15"/>
            <p:cNvGrpSpPr>
              <a:grpSpLocks/>
            </p:cNvGrpSpPr>
            <p:nvPr/>
          </p:nvGrpSpPr>
          <p:grpSpPr bwMode="auto">
            <a:xfrm>
              <a:off x="571472" y="4643446"/>
              <a:ext cx="5124896" cy="2000264"/>
              <a:chOff x="571472" y="4429132"/>
              <a:chExt cx="5124896" cy="2000264"/>
            </a:xfrm>
          </p:grpSpPr>
          <p:pic>
            <p:nvPicPr>
              <p:cNvPr id="18" name="Picture 10" descr="galaxie andromede ou M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4429132"/>
                <a:ext cx="5124896" cy="200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1"/>
              <p:cNvSpPr txBox="1">
                <a:spLocks noChangeArrowheads="1"/>
              </p:cNvSpPr>
              <p:nvPr/>
            </p:nvSpPr>
            <p:spPr bwMode="auto">
              <a:xfrm>
                <a:off x="642910" y="4429132"/>
                <a:ext cx="25717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a:solidFill>
                      <a:srgbClr val="FFFF00"/>
                    </a:solidFill>
                  </a:rPr>
                  <a:t>Vue en ultraviolet</a:t>
                </a:r>
              </a:p>
            </p:txBody>
          </p:sp>
        </p:grpSp>
        <p:sp>
          <p:nvSpPr>
            <p:cNvPr id="17" name="TextBox 20"/>
            <p:cNvSpPr txBox="1">
              <a:spLocks noChangeArrowheads="1"/>
            </p:cNvSpPr>
            <p:nvPr/>
          </p:nvSpPr>
          <p:spPr bwMode="auto">
            <a:xfrm>
              <a:off x="5715008" y="5143512"/>
              <a:ext cx="2714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fr-FR" altLang="fr-FR">
                  <a:latin typeface="Comic Sans MS" panose="030F0702030302020204" pitchFamily="66" charset="0"/>
                </a:rPr>
                <a:t>image obtenue par le télescope embarqué </a:t>
              </a:r>
            </a:p>
            <a:p>
              <a:pPr algn="ctr"/>
              <a:r>
                <a:rPr lang="fr-FR" altLang="fr-FR">
                  <a:latin typeface="Comic Sans MS" panose="030F0702030302020204" pitchFamily="66" charset="0"/>
                </a:rPr>
                <a:t>sur le  satellite </a:t>
              </a:r>
              <a:r>
                <a:rPr lang="fr-FR" altLang="fr-FR" b="1">
                  <a:latin typeface="Comic Sans MS" panose="030F0702030302020204" pitchFamily="66" charset="0"/>
                </a:rPr>
                <a:t>swift</a:t>
              </a:r>
              <a:r>
                <a:rPr lang="fr-FR" altLang="fr-FR">
                  <a:latin typeface="Comic Sans MS" panose="030F0702030302020204" pitchFamily="66" charset="0"/>
                </a:rPr>
                <a:t> de la NASA</a:t>
              </a:r>
            </a:p>
          </p:txBody>
        </p:sp>
      </p:grpSp>
    </p:spTree>
    <p:extLst>
      <p:ext uri="{BB962C8B-B14F-4D97-AF65-F5344CB8AC3E}">
        <p14:creationId xmlns:p14="http://schemas.microsoft.com/office/powerpoint/2010/main" val="30541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7524" y="4427234"/>
            <a:ext cx="8568952" cy="2412494"/>
          </a:xfrm>
        </p:spPr>
        <p:txBody>
          <a:bodyPr rtlCol="0">
            <a:normAutofit/>
          </a:bodyPr>
          <a:lstStyle/>
          <a:p>
            <a:pPr fontAlgn="auto">
              <a:spcAft>
                <a:spcPts val="0"/>
              </a:spcAft>
              <a:defRPr/>
            </a:pPr>
            <a:r>
              <a:rPr lang="fr-FR" altLang="fr-FR" sz="1800" dirty="0">
                <a:solidFill>
                  <a:schemeClr val="accent6">
                    <a:lumMod val="60000"/>
                    <a:lumOff val="40000"/>
                  </a:schemeClr>
                </a:solidFill>
                <a:latin typeface="Arial" panose="020B0604020202020204" pitchFamily="34" charset="0"/>
                <a:ea typeface="+mn-ea"/>
                <a:cs typeface="Arial" panose="020B0604020202020204" pitchFamily="34" charset="0"/>
              </a:rPr>
              <a:t>D</a:t>
            </a:r>
            <a:r>
              <a:rPr lang="fr-FR" altLang="fr-FR" sz="1800" dirty="0" smtClean="0">
                <a:solidFill>
                  <a:schemeClr val="accent6">
                    <a:lumMod val="60000"/>
                    <a:lumOff val="40000"/>
                  </a:schemeClr>
                </a:solidFill>
                <a:latin typeface="Arial" panose="020B0604020202020204" pitchFamily="34" charset="0"/>
                <a:ea typeface="+mn-ea"/>
                <a:cs typeface="Arial" panose="020B0604020202020204" pitchFamily="34" charset="0"/>
              </a:rPr>
              <a:t>iaporama </a:t>
            </a:r>
            <a:r>
              <a:rPr lang="fr-FR" altLang="fr-FR" sz="1800" dirty="0">
                <a:solidFill>
                  <a:schemeClr val="accent6">
                    <a:lumMod val="60000"/>
                    <a:lumOff val="40000"/>
                  </a:schemeClr>
                </a:solidFill>
                <a:latin typeface="Arial" panose="020B0604020202020204" pitchFamily="34" charset="0"/>
                <a:ea typeface="+mn-ea"/>
                <a:cs typeface="Arial" panose="020B0604020202020204" pitchFamily="34" charset="0"/>
              </a:rPr>
              <a:t>a été construit à partir de documents  publiés par l’in2p3, l’observatoire de Paris, le </a:t>
            </a:r>
            <a:r>
              <a:rPr lang="fr-FR" altLang="fr-FR" sz="1800" dirty="0" smtClean="0">
                <a:solidFill>
                  <a:schemeClr val="accent6">
                    <a:lumMod val="60000"/>
                    <a:lumOff val="40000"/>
                  </a:schemeClr>
                </a:solidFill>
                <a:latin typeface="Arial" panose="020B0604020202020204" pitchFamily="34" charset="0"/>
                <a:ea typeface="+mn-ea"/>
                <a:cs typeface="Arial" panose="020B0604020202020204" pitchFamily="34" charset="0"/>
              </a:rPr>
              <a:t>CERN, </a:t>
            </a:r>
            <a:r>
              <a:rPr lang="fr-FR" altLang="fr-FR" sz="1800" dirty="0">
                <a:solidFill>
                  <a:schemeClr val="accent6">
                    <a:lumMod val="60000"/>
                    <a:lumOff val="40000"/>
                  </a:schemeClr>
                </a:solidFill>
                <a:latin typeface="Arial" panose="020B0604020202020204" pitchFamily="34" charset="0"/>
                <a:ea typeface="+mn-ea"/>
                <a:cs typeface="Arial" panose="020B0604020202020204" pitchFamily="34" charset="0"/>
              </a:rPr>
              <a:t>le </a:t>
            </a:r>
            <a:r>
              <a:rPr lang="fr-FR" altLang="fr-FR" sz="1800" dirty="0" smtClean="0">
                <a:solidFill>
                  <a:schemeClr val="accent6">
                    <a:lumMod val="60000"/>
                    <a:lumOff val="40000"/>
                  </a:schemeClr>
                </a:solidFill>
                <a:latin typeface="Arial" panose="020B0604020202020204" pitchFamily="34" charset="0"/>
                <a:ea typeface="+mn-ea"/>
                <a:cs typeface="Arial" panose="020B0604020202020204" pitchFamily="34" charset="0"/>
              </a:rPr>
              <a:t>CEA, </a:t>
            </a:r>
            <a:r>
              <a:rPr lang="fr-FR" altLang="fr-FR" sz="1800" dirty="0">
                <a:solidFill>
                  <a:schemeClr val="accent6">
                    <a:lumMod val="60000"/>
                    <a:lumOff val="40000"/>
                  </a:schemeClr>
                </a:solidFill>
                <a:latin typeface="Arial" panose="020B0604020202020204" pitchFamily="34" charset="0"/>
                <a:ea typeface="+mn-ea"/>
                <a:cs typeface="Arial" panose="020B0604020202020204" pitchFamily="34" charset="0"/>
              </a:rPr>
              <a:t>l’encyclopédie </a:t>
            </a:r>
            <a:r>
              <a:rPr lang="fr-FR" altLang="fr-FR" sz="1800" dirty="0" err="1">
                <a:solidFill>
                  <a:schemeClr val="accent6">
                    <a:lumMod val="60000"/>
                    <a:lumOff val="40000"/>
                  </a:schemeClr>
                </a:solidFill>
                <a:latin typeface="Arial" panose="020B0604020202020204" pitchFamily="34" charset="0"/>
                <a:ea typeface="+mn-ea"/>
                <a:cs typeface="Arial" panose="020B0604020202020204" pitchFamily="34" charset="0"/>
              </a:rPr>
              <a:t>Universalis</a:t>
            </a:r>
            <a:r>
              <a:rPr lang="fr-FR" altLang="fr-FR" sz="1800" dirty="0">
                <a:solidFill>
                  <a:schemeClr val="accent6">
                    <a:lumMod val="60000"/>
                    <a:lumOff val="40000"/>
                  </a:schemeClr>
                </a:solidFill>
                <a:latin typeface="Arial" panose="020B0604020202020204" pitchFamily="34" charset="0"/>
                <a:ea typeface="+mn-ea"/>
                <a:cs typeface="Arial" panose="020B0604020202020204" pitchFamily="34" charset="0"/>
              </a:rPr>
              <a:t> </a:t>
            </a:r>
            <a:r>
              <a:rPr lang="fr-FR" altLang="fr-FR" sz="1800" dirty="0" smtClean="0">
                <a:solidFill>
                  <a:schemeClr val="accent6">
                    <a:lumMod val="60000"/>
                    <a:lumOff val="40000"/>
                  </a:schemeClr>
                </a:solidFill>
                <a:latin typeface="Arial" panose="020B0604020202020204" pitchFamily="34" charset="0"/>
                <a:ea typeface="+mn-ea"/>
                <a:cs typeface="Arial" panose="020B0604020202020204" pitchFamily="34" charset="0"/>
              </a:rPr>
              <a:t>et des sites référencés.</a:t>
            </a:r>
            <a:endParaRPr lang="fr-FR" dirty="0">
              <a:solidFill>
                <a:schemeClr val="accent6">
                  <a:lumMod val="60000"/>
                  <a:lumOff val="40000"/>
                </a:schemeClr>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7A2AB65-EAF5-421B-94B9-6414B6B2E4D1}" type="slidenum">
              <a:rPr lang="fr-FR" altLang="fr-FR">
                <a:solidFill>
                  <a:srgbClr val="898989"/>
                </a:solidFill>
              </a:rPr>
              <a:pPr/>
              <a:t>21</a:t>
            </a:fld>
            <a:endParaRPr lang="fr-FR" altLang="fr-FR">
              <a:solidFill>
                <a:srgbClr val="898989"/>
              </a:solidFill>
            </a:endParaRPr>
          </a:p>
        </p:txBody>
      </p:sp>
    </p:spTree>
    <p:extLst>
      <p:ext uri="{BB962C8B-B14F-4D97-AF65-F5344CB8AC3E}">
        <p14:creationId xmlns:p14="http://schemas.microsoft.com/office/powerpoint/2010/main" val="3951479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12837"/>
          </a:xfrm>
        </p:spPr>
        <p:txBody>
          <a:bodyPr/>
          <a:lstStyle/>
          <a:p>
            <a:r>
              <a:rPr lang="fr-FR" sz="3200" dirty="0" smtClean="0"/>
              <a:t>Les longueurs d’onde dans le vide rencontrées chez les ondes électromagnétiques</a:t>
            </a:r>
            <a:endParaRPr lang="fr-FR" sz="3200"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3</a:t>
            </a:fld>
            <a:endParaRPr lang="fr-FR" altLang="fr-FR"/>
          </a:p>
        </p:txBody>
      </p:sp>
      <p:grpSp>
        <p:nvGrpSpPr>
          <p:cNvPr id="5" name="Group 9"/>
          <p:cNvGrpSpPr>
            <a:grpSpLocks/>
          </p:cNvGrpSpPr>
          <p:nvPr/>
        </p:nvGrpSpPr>
        <p:grpSpPr bwMode="auto">
          <a:xfrm>
            <a:off x="1143000" y="2214563"/>
            <a:ext cx="6858000" cy="3929062"/>
            <a:chOff x="1142976" y="2214554"/>
            <a:chExt cx="6858048" cy="3929090"/>
          </a:xfrm>
        </p:grpSpPr>
        <p:grpSp>
          <p:nvGrpSpPr>
            <p:cNvPr id="6" name="Group 8"/>
            <p:cNvGrpSpPr>
              <a:grpSpLocks/>
            </p:cNvGrpSpPr>
            <p:nvPr/>
          </p:nvGrpSpPr>
          <p:grpSpPr bwMode="auto">
            <a:xfrm>
              <a:off x="1142976" y="2214554"/>
              <a:ext cx="6858048" cy="3929090"/>
              <a:chOff x="1643042" y="1643050"/>
              <a:chExt cx="5786478" cy="2900177"/>
            </a:xfrm>
          </p:grpSpPr>
          <p:pic>
            <p:nvPicPr>
              <p:cNvPr id="8" name="il_fi" descr="http://sbarbati.files.wordpress.com/2009/10/spectre_electromagnetiq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1643050"/>
                <a:ext cx="5786478" cy="290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5"/>
              <p:cNvCxnSpPr/>
              <p:nvPr/>
            </p:nvCxnSpPr>
            <p:spPr>
              <a:xfrm rot="10800000" flipV="1">
                <a:off x="1928348" y="2857023"/>
                <a:ext cx="1857834" cy="571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6"/>
              <p:cNvCxnSpPr/>
              <p:nvPr/>
            </p:nvCxnSpPr>
            <p:spPr>
              <a:xfrm>
                <a:off x="3929505" y="2857023"/>
                <a:ext cx="1785503" cy="571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8"/>
            <p:cNvSpPr txBox="1">
              <a:spLocks noChangeArrowheads="1"/>
            </p:cNvSpPr>
            <p:nvPr/>
          </p:nvSpPr>
          <p:spPr bwMode="auto">
            <a:xfrm>
              <a:off x="3357554" y="4286256"/>
              <a:ext cx="1214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fr-FR" altLang="fr-FR"/>
                <a:t>visible</a:t>
              </a:r>
            </a:p>
          </p:txBody>
        </p:sp>
      </p:grpSp>
    </p:spTree>
    <p:extLst>
      <p:ext uri="{BB962C8B-B14F-4D97-AF65-F5344CB8AC3E}">
        <p14:creationId xmlns:p14="http://schemas.microsoft.com/office/powerpoint/2010/main" val="37519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Lien entre longueur d’onde, nombre d’onde, fréquence, énergie (1)</a:t>
            </a:r>
            <a:endParaRPr lang="fr-FR" sz="3600"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txBody>
              <a:bodyPr/>
              <a:lstStyle/>
              <a:p>
                <a14:m>
                  <m:oMath xmlns:m="http://schemas.openxmlformats.org/officeDocument/2006/math">
                    <m:r>
                      <a:rPr lang="fr-FR" i="1" smtClean="0">
                        <a:latin typeface="Cambria Math" panose="02040503050406030204" pitchFamily="18" charset="0"/>
                        <a:ea typeface="Cambria Math" panose="02040503050406030204" pitchFamily="18" charset="0"/>
                      </a:rPr>
                      <m:t>𝜎</m:t>
                    </m:r>
                    <m:r>
                      <a:rPr lang="fr-FR" b="0" i="1" smtClean="0">
                        <a:latin typeface="Cambria Math" panose="02040503050406030204" pitchFamily="18" charset="0"/>
                        <a:ea typeface="Cambria Math" panose="02040503050406030204" pitchFamily="18" charset="0"/>
                      </a:rPr>
                      <m:t>=</m:t>
                    </m:r>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a:rPr lang="fr-FR" b="0" i="1" smtClean="0">
                            <a:latin typeface="Cambria Math" panose="02040503050406030204" pitchFamily="18" charset="0"/>
                            <a:ea typeface="Cambria Math" panose="02040503050406030204" pitchFamily="18" charset="0"/>
                          </a:rPr>
                          <m:t>𝜆</m:t>
                        </m:r>
                      </m:den>
                    </m:f>
                  </m:oMath>
                </a14:m>
                <a:r>
                  <a:rPr lang="fr-FR" dirty="0" smtClean="0"/>
                  <a:t> (lettre sigma représentant le nombre d’onde, lettre lambda représentant la longueur d’onde)</a:t>
                </a:r>
                <a:endParaRPr lang="fr-FR" b="0" i="1" dirty="0" smtClean="0">
                  <a:latin typeface="Cambria Math" panose="02040503050406030204" pitchFamily="18" charset="0"/>
                </a:endParaRPr>
              </a:p>
              <a:p>
                <a14:m>
                  <m:oMath xmlns:m="http://schemas.openxmlformats.org/officeDocument/2006/math">
                    <m:r>
                      <a:rPr lang="fr-FR" b="0" i="1" smtClean="0">
                        <a:latin typeface="Cambria Math" panose="02040503050406030204" pitchFamily="18" charset="0"/>
                      </a:rPr>
                      <m:t>𝑐</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𝜆</m:t>
                        </m:r>
                      </m:num>
                      <m:den>
                        <m:r>
                          <a:rPr lang="fr-FR" b="0" i="1" smtClean="0">
                            <a:latin typeface="Cambria Math" panose="02040503050406030204" pitchFamily="18" charset="0"/>
                          </a:rPr>
                          <m:t>𝑇</m:t>
                        </m:r>
                      </m:den>
                    </m:f>
                    <m:r>
                      <a:rPr lang="fr-FR" b="0" i="1" smtClean="0">
                        <a:latin typeface="Cambria Math" panose="02040503050406030204" pitchFamily="18" charset="0"/>
                      </a:rPr>
                      <m:t> ;</m:t>
                    </m:r>
                    <m:r>
                      <a:rPr lang="fr-FR" b="0" i="1" smtClean="0">
                        <a:latin typeface="Cambria Math" panose="02040503050406030204" pitchFamily="18" charset="0"/>
                      </a:rPr>
                      <m:t>𝑓</m:t>
                    </m:r>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𝜐</m:t>
                    </m:r>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𝑇</m:t>
                        </m:r>
                      </m:den>
                    </m:f>
                  </m:oMath>
                </a14:m>
                <a:r>
                  <a:rPr lang="fr-FR" dirty="0" smtClean="0"/>
                  <a:t> (lettre nu grecque)</a:t>
                </a:r>
              </a:p>
              <a:p>
                <a14:m>
                  <m:oMath xmlns:m="http://schemas.openxmlformats.org/officeDocument/2006/math">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𝐸</m:t>
                        </m:r>
                      </m:e>
                      <m:sub>
                        <m:r>
                          <a:rPr lang="fr-FR" b="0" i="1" smtClean="0">
                            <a:latin typeface="Cambria Math" panose="02040503050406030204" pitchFamily="18" charset="0"/>
                            <a:ea typeface="Cambria Math" panose="02040503050406030204" pitchFamily="18" charset="0"/>
                          </a:rPr>
                          <m:t>𝑜𝑛𝑑𝑒</m:t>
                        </m:r>
                      </m:sub>
                    </m:sSub>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𝐸</m:t>
                        </m:r>
                      </m:e>
                      <m:sub>
                        <m:r>
                          <a:rPr lang="fr-FR" b="0" i="1" smtClean="0">
                            <a:latin typeface="Cambria Math" panose="02040503050406030204" pitchFamily="18" charset="0"/>
                            <a:ea typeface="Cambria Math" panose="02040503050406030204" pitchFamily="18" charset="0"/>
                          </a:rPr>
                          <m:t>𝑝h𝑜𝑡𝑜𝑛</m:t>
                        </m:r>
                      </m:sub>
                    </m:sSub>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h𝑓</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h</m:t>
                    </m:r>
                    <m:r>
                      <a:rPr lang="fr-FR" b="0" i="1" smtClean="0">
                        <a:latin typeface="Cambria Math" panose="02040503050406030204" pitchFamily="18" charset="0"/>
                        <a:ea typeface="Cambria Math" panose="02040503050406030204" pitchFamily="18" charset="0"/>
                      </a:rPr>
                      <m:t>𝜐</m:t>
                    </m:r>
                  </m:oMath>
                </a14:m>
                <a:r>
                  <a:rPr lang="fr-FR" dirty="0" smtClean="0"/>
                  <a:t> Relation de Planck Einstein h : constante de Planck</a:t>
                </a:r>
              </a:p>
              <a:p>
                <a:pPr marL="0" indent="0">
                  <a:buNone/>
                </a:pPr>
                <a:r>
                  <a:rPr lang="fr-FR" dirty="0"/>
                  <a:t>	</a:t>
                </a:r>
                <a:r>
                  <a:rPr lang="fr-FR" dirty="0" smtClean="0"/>
                  <a:t>h = 6,62607004 × 10</a:t>
                </a:r>
                <a:r>
                  <a:rPr lang="fr-FR" baseline="30000" dirty="0" smtClean="0"/>
                  <a:t>-34</a:t>
                </a:r>
                <a:r>
                  <a:rPr lang="fr-FR" dirty="0" smtClean="0"/>
                  <a:t> m</a:t>
                </a:r>
                <a:r>
                  <a:rPr lang="fr-FR" baseline="30000" dirty="0" smtClean="0"/>
                  <a:t>2</a:t>
                </a:r>
                <a:r>
                  <a:rPr lang="fr-FR" dirty="0"/>
                  <a:t>.</a:t>
                </a:r>
                <a:r>
                  <a:rPr lang="fr-FR" dirty="0" smtClean="0"/>
                  <a:t>kg. </a:t>
                </a:r>
                <a:r>
                  <a:rPr lang="fr-FR" dirty="0"/>
                  <a:t>s</a:t>
                </a:r>
                <a:r>
                  <a:rPr lang="fr-FR" baseline="30000" dirty="0" smtClean="0"/>
                  <a:t>-1</a:t>
                </a: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fr-FR">
                    <a:noFill/>
                  </a:rPr>
                  <a:t> </a:t>
                </a:r>
              </a:p>
            </p:txBody>
          </p:sp>
        </mc:Fallback>
      </mc:AlternateContent>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4</a:t>
            </a:fld>
            <a:endParaRPr lang="fr-FR" altLang="fr-FR"/>
          </a:p>
        </p:txBody>
      </p:sp>
    </p:spTree>
    <p:extLst>
      <p:ext uri="{BB962C8B-B14F-4D97-AF65-F5344CB8AC3E}">
        <p14:creationId xmlns:p14="http://schemas.microsoft.com/office/powerpoint/2010/main" val="804671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Lien entre longueur d’onde, nombre d’onde, fréquence, énergie (2)</a:t>
            </a:r>
            <a:endParaRPr lang="fr-FR" sz="3600"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5</a:t>
            </a:fld>
            <a:endParaRPr lang="fr-FR" altLang="fr-FR"/>
          </a:p>
        </p:txBody>
      </p:sp>
      <p:sp>
        <p:nvSpPr>
          <p:cNvPr id="6" name="Espace réservé du contenu 5"/>
          <p:cNvSpPr>
            <a:spLocks noGrp="1"/>
          </p:cNvSpPr>
          <p:nvPr>
            <p:ph idx="1"/>
          </p:nvPr>
        </p:nvSpPr>
        <p:spPr/>
        <p:txBody>
          <a:bodyPr/>
          <a:lstStyle/>
          <a:p>
            <a:r>
              <a:rPr lang="fr-FR" sz="2800" dirty="0" smtClean="0"/>
              <a:t>Unités pour E : le J ou l’eV (électronvolt)</a:t>
            </a:r>
          </a:p>
          <a:p>
            <a:r>
              <a:rPr lang="fr-FR" sz="2800" dirty="0" smtClean="0"/>
              <a:t>Energie cinétique acquise par un électron placé dans un champ électrostatique </a:t>
            </a:r>
            <a:r>
              <a:rPr lang="fr-FR" sz="2800" dirty="0" err="1" smtClean="0"/>
              <a:t>dûe</a:t>
            </a:r>
            <a:r>
              <a:rPr lang="fr-FR" sz="2800" dirty="0" smtClean="0"/>
              <a:t> à une différence de potentiel U. </a:t>
            </a:r>
          </a:p>
          <a:p>
            <a:endParaRPr lang="fr-FR" dirty="0"/>
          </a:p>
        </p:txBody>
      </p:sp>
      <p:pic>
        <p:nvPicPr>
          <p:cNvPr id="7" name="Imag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99792" y="2996952"/>
            <a:ext cx="6156684" cy="3456384"/>
          </a:xfrm>
          <a:prstGeom prst="rect">
            <a:avLst/>
          </a:prstGeom>
        </p:spPr>
      </p:pic>
      <p:sp>
        <p:nvSpPr>
          <p:cNvPr id="8" name="Ellipse 7"/>
          <p:cNvSpPr/>
          <p:nvPr/>
        </p:nvSpPr>
        <p:spPr>
          <a:xfrm>
            <a:off x="7020272" y="5301207"/>
            <a:ext cx="1836204" cy="10075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7053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Lien entre longueur d’onde, nombre d’onde, fréquence, énergie (3)</a:t>
            </a:r>
            <a:endParaRPr lang="fr-FR" sz="3600" dirty="0"/>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94836"/>
            <a:ext cx="8229600" cy="3136691"/>
          </a:xfrm>
        </p:spPr>
      </p:pic>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6</a:t>
            </a:fld>
            <a:endParaRPr lang="fr-FR" altLang="fr-FR"/>
          </a:p>
        </p:txBody>
      </p:sp>
    </p:spTree>
    <p:extLst>
      <p:ext uri="{BB962C8B-B14F-4D97-AF65-F5344CB8AC3E}">
        <p14:creationId xmlns:p14="http://schemas.microsoft.com/office/powerpoint/2010/main" val="256972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Sources de rayonnements ultraviolet, infrarouge et radioélectrique </a:t>
            </a:r>
            <a:r>
              <a:rPr lang="fr-FR" sz="3600" dirty="0" smtClean="0">
                <a:solidFill>
                  <a:prstClr val="black"/>
                </a:solidFill>
              </a:rPr>
              <a:t>(1)</a:t>
            </a:r>
            <a:endParaRPr lang="fr-FR" dirty="0"/>
          </a:p>
        </p:txBody>
      </p:sp>
      <p:sp>
        <p:nvSpPr>
          <p:cNvPr id="3" name="Espace réservé du contenu 2"/>
          <p:cNvSpPr>
            <a:spLocks noGrp="1"/>
          </p:cNvSpPr>
          <p:nvPr>
            <p:ph idx="1"/>
          </p:nvPr>
        </p:nvSpPr>
        <p:spPr/>
        <p:txBody>
          <a:bodyPr/>
          <a:lstStyle/>
          <a:p>
            <a:r>
              <a:rPr lang="fr-FR" dirty="0" err="1" smtClean="0"/>
              <a:t>Dfg</a:t>
            </a: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7</a:t>
            </a:fld>
            <a:endParaRPr lang="fr-FR" alt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647825"/>
            <a:ext cx="2111819" cy="2006228"/>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1656519"/>
            <a:ext cx="2485209" cy="198884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908" y="1656519"/>
            <a:ext cx="2092621" cy="2092621"/>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908" y="3889971"/>
            <a:ext cx="3133482" cy="2351286"/>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7176" y="3941561"/>
            <a:ext cx="2972048" cy="2414789"/>
          </a:xfrm>
          <a:prstGeom prst="rect">
            <a:avLst/>
          </a:prstGeom>
        </p:spPr>
      </p:pic>
    </p:spTree>
    <p:extLst>
      <p:ext uri="{BB962C8B-B14F-4D97-AF65-F5344CB8AC3E}">
        <p14:creationId xmlns:p14="http://schemas.microsoft.com/office/powerpoint/2010/main" val="229333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prstClr val="black"/>
                </a:solidFill>
              </a:rPr>
              <a:t>Sources de rayonnements ultraviolet, infrarouge et radioélectrique </a:t>
            </a:r>
            <a:r>
              <a:rPr lang="fr-FR" sz="3600" dirty="0" smtClean="0">
                <a:solidFill>
                  <a:prstClr val="black"/>
                </a:solidFill>
              </a:rPr>
              <a:t>(2)</a:t>
            </a:r>
            <a:endParaRPr lang="fr-FR" dirty="0"/>
          </a:p>
        </p:txBody>
      </p:sp>
      <p:sp>
        <p:nvSpPr>
          <p:cNvPr id="3" name="Espace réservé du contenu 2"/>
          <p:cNvSpPr>
            <a:spLocks noGrp="1"/>
          </p:cNvSpPr>
          <p:nvPr>
            <p:ph idx="1"/>
          </p:nvPr>
        </p:nvSpPr>
        <p:spPr/>
        <p:txBody>
          <a:bodyPr/>
          <a:lstStyle/>
          <a:p>
            <a:r>
              <a:rPr lang="fr-FR" dirty="0" err="1" smtClean="0"/>
              <a:t>sdy</a:t>
            </a:r>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8</a:t>
            </a:fld>
            <a:endParaRPr lang="fr-FR" alt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4544" y="3634980"/>
            <a:ext cx="1897943" cy="2530591"/>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45" y="1748009"/>
            <a:ext cx="2771808" cy="1599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6575" y="4597682"/>
            <a:ext cx="2911457" cy="103309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0429" y="1780865"/>
            <a:ext cx="1922283" cy="1909071"/>
          </a:xfrm>
          <a:prstGeom prst="rect">
            <a:avLst/>
          </a:prstGeom>
        </p:spPr>
      </p:pic>
      <p:pic>
        <p:nvPicPr>
          <p:cNvPr id="10" name="Image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1520" y="3713813"/>
            <a:ext cx="3240360" cy="2331562"/>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9700" y="1756203"/>
            <a:ext cx="2839737" cy="1722774"/>
          </a:xfrm>
          <a:prstGeom prst="rect">
            <a:avLst/>
          </a:prstGeom>
        </p:spPr>
      </p:pic>
    </p:spTree>
    <p:extLst>
      <p:ext uri="{BB962C8B-B14F-4D97-AF65-F5344CB8AC3E}">
        <p14:creationId xmlns:p14="http://schemas.microsoft.com/office/powerpoint/2010/main" val="1973961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t>Sources de rayonnements ultraviolet, infrarouge et radioélectrique (3)</a:t>
            </a:r>
            <a:endParaRPr lang="fr-FR" sz="3600" dirty="0"/>
          </a:p>
        </p:txBody>
      </p:sp>
      <p:sp>
        <p:nvSpPr>
          <p:cNvPr id="3" name="Espace réservé du contenu 2"/>
          <p:cNvSpPr>
            <a:spLocks noGrp="1"/>
          </p:cNvSpPr>
          <p:nvPr>
            <p:ph idx="1"/>
          </p:nvPr>
        </p:nvSpPr>
        <p:spPr/>
        <p:txBody>
          <a:bodyPr/>
          <a:lstStyle/>
          <a:p>
            <a:r>
              <a:rPr lang="fr-FR" dirty="0" smtClean="0"/>
              <a:t>Astéroïde</a:t>
            </a:r>
          </a:p>
          <a:p>
            <a:r>
              <a:rPr lang="fr-FR" dirty="0" err="1" smtClean="0"/>
              <a:t>Alcyone</a:t>
            </a:r>
            <a:r>
              <a:rPr lang="fr-FR" dirty="0" smtClean="0"/>
              <a:t>, exemple d’étoile géante bleue</a:t>
            </a:r>
          </a:p>
          <a:p>
            <a:r>
              <a:rPr lang="fr-FR" dirty="0" smtClean="0"/>
              <a:t>Rayonnement fossile résultat actuel du rayonnement thermique que l’Univers a émis au début de son évolution)</a:t>
            </a:r>
          </a:p>
          <a:p>
            <a:r>
              <a:rPr lang="fr-FR" dirty="0" smtClean="0"/>
              <a:t>Nébuleuse de la Rosette (gaz H excité par des étoiles très chaudes)</a:t>
            </a:r>
          </a:p>
          <a:p>
            <a:r>
              <a:rPr lang="fr-FR" dirty="0" smtClean="0"/>
              <a:t>Planète Terre </a:t>
            </a:r>
            <a:endParaRPr lang="fr-FR" dirty="0"/>
          </a:p>
        </p:txBody>
      </p:sp>
      <p:sp>
        <p:nvSpPr>
          <p:cNvPr id="4" name="Espace réservé du numéro de diapositive 3"/>
          <p:cNvSpPr>
            <a:spLocks noGrp="1"/>
          </p:cNvSpPr>
          <p:nvPr>
            <p:ph type="sldNum" sz="quarter" idx="12"/>
          </p:nvPr>
        </p:nvSpPr>
        <p:spPr/>
        <p:txBody>
          <a:bodyPr/>
          <a:lstStyle/>
          <a:p>
            <a:fld id="{B3579568-5030-4973-8946-09EF8D5C5B50}" type="slidenum">
              <a:rPr lang="fr-FR" altLang="fr-FR" smtClean="0"/>
              <a:pPr/>
              <a:t>9</a:t>
            </a:fld>
            <a:endParaRPr lang="fr-FR" altLang="fr-FR"/>
          </a:p>
        </p:txBody>
      </p:sp>
    </p:spTree>
    <p:extLst>
      <p:ext uri="{BB962C8B-B14F-4D97-AF65-F5344CB8AC3E}">
        <p14:creationId xmlns:p14="http://schemas.microsoft.com/office/powerpoint/2010/main" val="3942316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3904</TotalTime>
  <Words>718</Words>
  <Application>Microsoft Office PowerPoint</Application>
  <PresentationFormat>Affichage à l'écran (4:3)</PresentationFormat>
  <Paragraphs>112</Paragraphs>
  <Slides>21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Cambria Math</vt:lpstr>
      <vt:lpstr>Comic Sans MS</vt:lpstr>
      <vt:lpstr>Symbol</vt:lpstr>
      <vt:lpstr>Times New Roman</vt:lpstr>
      <vt:lpstr>Office Theme</vt:lpstr>
      <vt:lpstr>Partie 2, chapitre 4 Lorsque les ondes électromatgnétiques  rencontrent la matière…</vt:lpstr>
      <vt:lpstr>Les ondes électromagnétiques</vt:lpstr>
      <vt:lpstr>Les longueurs d’onde dans le vide rencontrées chez les ondes électromagnétiques</vt:lpstr>
      <vt:lpstr>Lien entre longueur d’onde, nombre d’onde, fréquence, énergie (1)</vt:lpstr>
      <vt:lpstr>Lien entre longueur d’onde, nombre d’onde, fréquence, énergie (2)</vt:lpstr>
      <vt:lpstr>Lien entre longueur d’onde, nombre d’onde, fréquence, énergie (3)</vt:lpstr>
      <vt:lpstr>Sources de rayonnements ultraviolet, infrarouge et radioélectrique (1)</vt:lpstr>
      <vt:lpstr>Sources de rayonnements ultraviolet, infrarouge et radioélectrique (2)</vt:lpstr>
      <vt:lpstr>Sources de rayonnements ultraviolet, infrarouge et radioélectrique (3)</vt:lpstr>
      <vt:lpstr>Les ondes électromagnétiques interagissent avec la matière (1)</vt:lpstr>
      <vt:lpstr>Les ondes électromagnétiques interagissent avec la matière (2)</vt:lpstr>
      <vt:lpstr>Les ondes électromagnétiques interagissent avec la matière (3)</vt:lpstr>
      <vt:lpstr>Les ondes électromagnétiques interagissent avec la matière (3’)</vt:lpstr>
      <vt:lpstr>Les ondes électromagnétiques interagissent avec la matière (3’’)</vt:lpstr>
      <vt:lpstr>Les ondes électromagnétiques interagissent avec la matière (4)</vt:lpstr>
      <vt:lpstr>Les ondes électromagnétiques interagissent avec la matière (4’)</vt:lpstr>
      <vt:lpstr>Les ondes électromagnétiques interagissent avec la matière (4’’)</vt:lpstr>
      <vt:lpstr>Les ondes électromagnétiques interagissent avec la matière (4’’’)</vt:lpstr>
      <vt:lpstr>Les ondes électromagnétiques interagissent avec la matière (5)</vt:lpstr>
      <vt:lpstr>Les ondes électromagnétiques interagissent avec la matière (5’)</vt:lpstr>
      <vt:lpstr>Diaporama a été construit à partir de documents  publiés par l’in2p3, l’observatoire de Paris, le CERN, le CEA, l’encyclopédie Universalis et des sites référencés.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Sophie</dc:creator>
  <cp:lastModifiedBy>florian</cp:lastModifiedBy>
  <cp:revision>111</cp:revision>
  <dcterms:created xsi:type="dcterms:W3CDTF">2012-07-03T06:21:35Z</dcterms:created>
  <dcterms:modified xsi:type="dcterms:W3CDTF">2016-01-15T20:56:29Z</dcterms:modified>
</cp:coreProperties>
</file>